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61" r:id="rId3"/>
    <p:sldId id="269" r:id="rId4"/>
    <p:sldId id="260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gordon@bisdtx.org" TargetMode="External"/><Relationship Id="rId2" Type="http://schemas.openxmlformats.org/officeDocument/2006/relationships/hyperlink" Target="mailto:958601@student.bisdtx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23636" y="822036"/>
            <a:ext cx="10103509" cy="957827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Learning Objective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3636" y="2207491"/>
            <a:ext cx="101035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To understand the differences between college application deadlines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00728" y="3429000"/>
            <a:ext cx="98264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buAutoNum type="arabicPeriod"/>
            </a:pPr>
            <a:r>
              <a:rPr lang="en-US" sz="3200" dirty="0">
                <a:solidFill>
                  <a:schemeClr val="accent1"/>
                </a:solidFill>
              </a:rPr>
              <a:t>Agenda</a:t>
            </a:r>
          </a:p>
          <a:p>
            <a:pPr marL="514350" indent="-514350" algn="ctr">
              <a:buAutoNum type="arabicPeriod"/>
            </a:pPr>
            <a:r>
              <a:rPr lang="en-US" sz="3200" dirty="0">
                <a:solidFill>
                  <a:schemeClr val="accent1"/>
                </a:solidFill>
              </a:rPr>
              <a:t>Application Deadlines Explained</a:t>
            </a:r>
          </a:p>
        </p:txBody>
      </p:sp>
    </p:spTree>
    <p:extLst>
      <p:ext uri="{BB962C8B-B14F-4D97-AF65-F5344CB8AC3E}">
        <p14:creationId xmlns:p14="http://schemas.microsoft.com/office/powerpoint/2010/main" val="2147509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2046" y="1277465"/>
            <a:ext cx="1096356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Below is an infographic of the Pros and Cons of each decision.</a:t>
            </a:r>
          </a:p>
          <a:p>
            <a:pPr algn="ctr"/>
            <a:r>
              <a:rPr lang="en-US" sz="2000" dirty="0"/>
              <a:t>https://theenrichery.com/2016/08/10/early-decision-early-action/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7FD57B0-8B9B-493F-AE6F-ED34AD8B736A}"/>
              </a:ext>
            </a:extLst>
          </p:cNvPr>
          <p:cNvSpPr/>
          <p:nvPr/>
        </p:nvSpPr>
        <p:spPr>
          <a:xfrm>
            <a:off x="1464008" y="446468"/>
            <a:ext cx="94596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 Deadlines Explained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406F45-3215-483E-BF98-80CBA79C19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633" y="2337847"/>
            <a:ext cx="11241976" cy="435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252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901" y="1853754"/>
            <a:ext cx="11123629" cy="4056852"/>
          </a:xfrm>
        </p:spPr>
        <p:txBody>
          <a:bodyPr>
            <a:noAutofit/>
          </a:bodyPr>
          <a:lstStyle/>
          <a:p>
            <a:pPr algn="ctr"/>
            <a:r>
              <a:rPr lang="en-US" sz="1600" dirty="0"/>
              <a:t>Theme Fridays we will have a new theme that you can dress up either onsite or online and take a pic. Send all pics to Areal Fischer (</a:t>
            </a:r>
            <a:r>
              <a:rPr lang="en-US" sz="1600" u="sng" dirty="0">
                <a:hlinkClick r:id="rId2"/>
              </a:rPr>
              <a:t>958601@student.bisdtx.org</a:t>
            </a:r>
            <a:r>
              <a:rPr lang="en-US" sz="1600" dirty="0"/>
              <a:t>) and Mr. Gordon (</a:t>
            </a:r>
            <a:r>
              <a:rPr lang="en-US" sz="1600" u="sng" dirty="0">
                <a:hlinkClick r:id="rId3"/>
              </a:rPr>
              <a:t>jgordon@bisdtx.org</a:t>
            </a:r>
            <a:r>
              <a:rPr lang="en-US" sz="1600" dirty="0"/>
              <a:t>). </a:t>
            </a:r>
          </a:p>
          <a:p>
            <a:pPr marL="0" indent="0" algn="ctr">
              <a:buNone/>
            </a:pPr>
            <a:r>
              <a:rPr lang="en-US" sz="1600" dirty="0"/>
              <a:t>We will post the pictures the following week</a:t>
            </a:r>
            <a:br>
              <a:rPr lang="en-US" sz="1600" dirty="0"/>
            </a:br>
            <a:r>
              <a:rPr lang="en-US" sz="1600" dirty="0"/>
              <a:t>Here are the Themes for the Fridays of November!</a:t>
            </a:r>
            <a:br>
              <a:rPr lang="en-US" sz="1600" dirty="0"/>
            </a:br>
            <a:r>
              <a:rPr lang="en-US" sz="1600" b="1" dirty="0"/>
              <a:t>Nov. 6th- College Day!</a:t>
            </a:r>
            <a:br>
              <a:rPr lang="en-US" sz="1600" dirty="0"/>
            </a:br>
            <a:r>
              <a:rPr lang="en-US" sz="1600" b="1" dirty="0"/>
              <a:t>Nov. 13th Class Color Day!</a:t>
            </a:r>
            <a:r>
              <a:rPr lang="en-US" sz="1600" dirty="0"/>
              <a:t> </a:t>
            </a:r>
            <a:br>
              <a:rPr lang="en-US" sz="1600" dirty="0"/>
            </a:br>
            <a:r>
              <a:rPr lang="en-US" sz="1600" dirty="0"/>
              <a:t>9th Grade Blue</a:t>
            </a:r>
            <a:br>
              <a:rPr lang="en-US" sz="1600" dirty="0"/>
            </a:br>
            <a:r>
              <a:rPr lang="en-US" sz="1600" dirty="0"/>
              <a:t>10th Grade Purple</a:t>
            </a:r>
            <a:br>
              <a:rPr lang="en-US" sz="1600" dirty="0"/>
            </a:br>
            <a:r>
              <a:rPr lang="en-US" sz="1600" dirty="0"/>
              <a:t>11th Grade Green</a:t>
            </a:r>
            <a:br>
              <a:rPr lang="en-US" sz="1600" dirty="0"/>
            </a:br>
            <a:r>
              <a:rPr lang="en-US" sz="1600" dirty="0"/>
              <a:t>12th Grade Black</a:t>
            </a:r>
            <a:br>
              <a:rPr lang="en-US" sz="1600" dirty="0"/>
            </a:br>
            <a:r>
              <a:rPr lang="en-US" sz="1600" b="1" dirty="0"/>
              <a:t>Nov. 20th -Twin Day</a:t>
            </a:r>
          </a:p>
          <a:p>
            <a:pPr algn="ctr"/>
            <a:r>
              <a:rPr lang="en-US" sz="1600" b="1" dirty="0"/>
              <a:t>Nov 19</a:t>
            </a:r>
            <a:r>
              <a:rPr lang="en-US" sz="1600" b="1" baseline="30000" dirty="0"/>
              <a:t>th</a:t>
            </a:r>
            <a:r>
              <a:rPr lang="en-US" sz="1600" b="1" dirty="0"/>
              <a:t> Last Day to Withdraw</a:t>
            </a:r>
          </a:p>
          <a:p>
            <a:pPr algn="ctr"/>
            <a:r>
              <a:rPr lang="en-US" sz="1600" b="1" dirty="0"/>
              <a:t>Yearbook Cover Contest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29855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901" y="1853754"/>
            <a:ext cx="11123629" cy="4056852"/>
          </a:xfrm>
        </p:spPr>
        <p:txBody>
          <a:bodyPr>
            <a:noAutofit/>
          </a:bodyPr>
          <a:lstStyle/>
          <a:p>
            <a:pPr algn="ctr"/>
            <a:r>
              <a:rPr lang="en-US" dirty="0" err="1"/>
              <a:t>StuCo</a:t>
            </a:r>
            <a:r>
              <a:rPr lang="en-US" dirty="0"/>
              <a:t> Meeting Tuesday, Nov. 10</a:t>
            </a:r>
            <a:r>
              <a:rPr lang="en-US" baseline="30000" dirty="0"/>
              <a:t>th</a:t>
            </a:r>
            <a:r>
              <a:rPr lang="en-US" dirty="0"/>
              <a:t> at 5:30 PM</a:t>
            </a:r>
          </a:p>
        </p:txBody>
      </p:sp>
    </p:spTree>
    <p:extLst>
      <p:ext uri="{BB962C8B-B14F-4D97-AF65-F5344CB8AC3E}">
        <p14:creationId xmlns:p14="http://schemas.microsoft.com/office/powerpoint/2010/main" val="2942822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4943" y="1413063"/>
            <a:ext cx="1096356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There are four main application deadlines. </a:t>
            </a:r>
          </a:p>
          <a:p>
            <a:pPr algn="ctr"/>
            <a:r>
              <a:rPr lang="en-US" sz="3200" dirty="0"/>
              <a:t>Most universities only use 1 or 2. </a:t>
            </a:r>
          </a:p>
          <a:p>
            <a:pPr algn="ctr"/>
            <a:r>
              <a:rPr lang="en-US" sz="3200" dirty="0"/>
              <a:t>Early Action and Regular Decision are the two most common.</a:t>
            </a:r>
          </a:p>
          <a:p>
            <a:pPr algn="ctr"/>
            <a:r>
              <a:rPr lang="en-US" sz="3200" dirty="0"/>
              <a:t> 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sz="3200" dirty="0"/>
              <a:t>Early Action (also called Priority Decision)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sz="3200" dirty="0"/>
              <a:t>Regular Decision 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sz="3200" dirty="0"/>
              <a:t>Early Decision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sz="3200" dirty="0"/>
              <a:t>Rolling Admission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955962" y="504969"/>
            <a:ext cx="101415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 Deadlines Explained</a:t>
            </a:r>
          </a:p>
        </p:txBody>
      </p:sp>
    </p:spTree>
    <p:extLst>
      <p:ext uri="{BB962C8B-B14F-4D97-AF65-F5344CB8AC3E}">
        <p14:creationId xmlns:p14="http://schemas.microsoft.com/office/powerpoint/2010/main" val="2691235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8894" y="1390586"/>
            <a:ext cx="1096356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en-US" sz="3200" dirty="0"/>
              <a:t>Early Action or Priority Decision Deadline- if you turn in your application by this date, you receive an admission decision early. Sometimes the application fee is waived.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2. Regular Decision Deadline- last day to apply. 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Both of these are non-binding, meaning if you get accepted you are not obligated to attend there. </a:t>
            </a:r>
          </a:p>
          <a:p>
            <a:pPr algn="ctr"/>
            <a:r>
              <a:rPr lang="en-US" sz="3200" dirty="0"/>
              <a:t>(See example on following slide)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7FD57B0-8B9B-493F-AE6F-ED34AD8B736A}"/>
              </a:ext>
            </a:extLst>
          </p:cNvPr>
          <p:cNvSpPr/>
          <p:nvPr/>
        </p:nvSpPr>
        <p:spPr>
          <a:xfrm>
            <a:off x="1464008" y="446468"/>
            <a:ext cx="94596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 Deadlines Explained</a:t>
            </a:r>
          </a:p>
        </p:txBody>
      </p:sp>
    </p:spTree>
    <p:extLst>
      <p:ext uri="{BB962C8B-B14F-4D97-AF65-F5344CB8AC3E}">
        <p14:creationId xmlns:p14="http://schemas.microsoft.com/office/powerpoint/2010/main" val="3488464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4218" y="1166842"/>
            <a:ext cx="1096356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Font typeface="+mj-lt"/>
              <a:buAutoNum type="arabicPeriod"/>
            </a:pPr>
            <a:endParaRPr lang="en-US" sz="3200" dirty="0"/>
          </a:p>
          <a:p>
            <a:pPr algn="ctr"/>
            <a:r>
              <a:rPr lang="en-US" sz="3200" dirty="0"/>
              <a:t>Example: </a:t>
            </a:r>
          </a:p>
          <a:p>
            <a:pPr algn="ctr"/>
            <a:r>
              <a:rPr lang="en-US" sz="3200" dirty="0"/>
              <a:t>UT at Austin’s priority decision deadline is Nov. 1</a:t>
            </a:r>
            <a:r>
              <a:rPr lang="en-US" sz="3200" baseline="30000" dirty="0"/>
              <a:t>st</a:t>
            </a:r>
            <a:r>
              <a:rPr lang="en-US" sz="3200" dirty="0"/>
              <a:t>. </a:t>
            </a:r>
          </a:p>
          <a:p>
            <a:pPr algn="ctr"/>
            <a:r>
              <a:rPr lang="en-US" sz="3200" dirty="0"/>
              <a:t>If you apply by this date, you will receive your admission decision by Feb. 1</a:t>
            </a:r>
            <a:r>
              <a:rPr lang="en-US" sz="3200" baseline="30000" dirty="0"/>
              <a:t>st</a:t>
            </a:r>
            <a:r>
              <a:rPr lang="en-US" sz="3200" dirty="0"/>
              <a:t>. 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UT’s regular decision deadline is Dec. 1</a:t>
            </a:r>
            <a:r>
              <a:rPr lang="en-US" sz="3200" baseline="30000" dirty="0"/>
              <a:t>st</a:t>
            </a:r>
            <a:r>
              <a:rPr lang="en-US" sz="3200" dirty="0"/>
              <a:t>. </a:t>
            </a:r>
          </a:p>
          <a:p>
            <a:pPr algn="ctr"/>
            <a:r>
              <a:rPr lang="en-US" sz="3200" dirty="0"/>
              <a:t>If you wait until this date, you will not receive an admission decision until March 1</a:t>
            </a:r>
            <a:r>
              <a:rPr lang="en-US" sz="3200" baseline="30000" dirty="0"/>
              <a:t>st</a:t>
            </a:r>
            <a:r>
              <a:rPr lang="en-US" sz="3200" dirty="0"/>
              <a:t>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7FD57B0-8B9B-493F-AE6F-ED34AD8B736A}"/>
              </a:ext>
            </a:extLst>
          </p:cNvPr>
          <p:cNvSpPr/>
          <p:nvPr/>
        </p:nvSpPr>
        <p:spPr>
          <a:xfrm>
            <a:off x="1464008" y="446468"/>
            <a:ext cx="94596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 Deadlines Explained</a:t>
            </a:r>
          </a:p>
        </p:txBody>
      </p:sp>
    </p:spTree>
    <p:extLst>
      <p:ext uri="{BB962C8B-B14F-4D97-AF65-F5344CB8AC3E}">
        <p14:creationId xmlns:p14="http://schemas.microsoft.com/office/powerpoint/2010/main" val="743431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0101" y="1150240"/>
            <a:ext cx="1096356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Applying early is helpful for a few reasons: </a:t>
            </a:r>
          </a:p>
          <a:p>
            <a:pPr marL="514350" indent="-514350" algn="ctr">
              <a:buAutoNum type="arabicPeriod"/>
            </a:pPr>
            <a:endParaRPr lang="en-US" sz="3200" dirty="0"/>
          </a:p>
          <a:p>
            <a:pPr marL="514350" indent="-514350" algn="ctr">
              <a:buAutoNum type="arabicPeriod"/>
            </a:pPr>
            <a:r>
              <a:rPr lang="en-US" sz="2800" dirty="0"/>
              <a:t>One less month of waiting to hear back. </a:t>
            </a:r>
          </a:p>
          <a:p>
            <a:pPr marL="514350" indent="-514350" algn="ctr">
              <a:buAutoNum type="arabicPeriod"/>
            </a:pPr>
            <a:endParaRPr lang="en-US" sz="2800" dirty="0"/>
          </a:p>
          <a:p>
            <a:pPr marL="514350" indent="-514350" algn="ctr">
              <a:buAutoNum type="arabicPeriod"/>
            </a:pPr>
            <a:r>
              <a:rPr lang="en-US" sz="2800" dirty="0"/>
              <a:t>Sometimes application fee is waived.</a:t>
            </a:r>
          </a:p>
          <a:p>
            <a:pPr marL="514350" indent="-514350" algn="ctr">
              <a:buAutoNum type="arabicPeriod"/>
            </a:pPr>
            <a:endParaRPr lang="en-US" sz="2800" dirty="0"/>
          </a:p>
          <a:p>
            <a:pPr marL="514350" indent="-514350" algn="ctr">
              <a:buAutoNum type="arabicPeriod"/>
            </a:pPr>
            <a:r>
              <a:rPr lang="en-US" sz="2800" dirty="0"/>
              <a:t>Many other university deadlines are March 1</a:t>
            </a:r>
            <a:r>
              <a:rPr lang="en-US" sz="2800" baseline="30000" dirty="0"/>
              <a:t>st</a:t>
            </a:r>
            <a:r>
              <a:rPr lang="en-US" sz="2800" dirty="0"/>
              <a:t>, so hearing back allows you to decide if you need to apply to other universities. (I recommend applying to 3-5 universities.)</a:t>
            </a:r>
          </a:p>
          <a:p>
            <a:pPr algn="ctr"/>
            <a:endParaRPr lang="en-US" sz="2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7FD57B0-8B9B-493F-AE6F-ED34AD8B736A}"/>
              </a:ext>
            </a:extLst>
          </p:cNvPr>
          <p:cNvSpPr/>
          <p:nvPr/>
        </p:nvSpPr>
        <p:spPr>
          <a:xfrm>
            <a:off x="1366888" y="446468"/>
            <a:ext cx="95567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 Deadlines Explained</a:t>
            </a:r>
          </a:p>
        </p:txBody>
      </p:sp>
    </p:spTree>
    <p:extLst>
      <p:ext uri="{BB962C8B-B14F-4D97-AF65-F5344CB8AC3E}">
        <p14:creationId xmlns:p14="http://schemas.microsoft.com/office/powerpoint/2010/main" val="90580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6089" y="1508459"/>
            <a:ext cx="1096356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3. Early Decision Deadline- if you apply by this date and are accepted, you are obligated to attend. This is a binding agreement. Early Decision should only be used if this is your first-choice university. </a:t>
            </a:r>
          </a:p>
          <a:p>
            <a:pPr algn="ctr"/>
            <a:r>
              <a:rPr lang="en-US" sz="3200" dirty="0"/>
              <a:t>Applying Early Decision can possibly increase your chances of getting accepted. </a:t>
            </a:r>
          </a:p>
          <a:p>
            <a:pPr algn="ctr"/>
            <a:r>
              <a:rPr lang="en-US" sz="3200" dirty="0"/>
              <a:t>There are only a few universities in Texas (all private) who use this including Baylor, Southwestern, Trinity, and University of Dallas.</a:t>
            </a:r>
          </a:p>
          <a:p>
            <a:pPr algn="ctr"/>
            <a:endParaRPr lang="en-US" sz="3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7FD57B0-8B9B-493F-AE6F-ED34AD8B736A}"/>
              </a:ext>
            </a:extLst>
          </p:cNvPr>
          <p:cNvSpPr/>
          <p:nvPr/>
        </p:nvSpPr>
        <p:spPr>
          <a:xfrm>
            <a:off x="1464008" y="446468"/>
            <a:ext cx="94596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 Deadlines Explained</a:t>
            </a:r>
          </a:p>
        </p:txBody>
      </p:sp>
    </p:spTree>
    <p:extLst>
      <p:ext uri="{BB962C8B-B14F-4D97-AF65-F5344CB8AC3E}">
        <p14:creationId xmlns:p14="http://schemas.microsoft.com/office/powerpoint/2010/main" val="3552342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5516" y="1706422"/>
            <a:ext cx="1096356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dirty="0"/>
          </a:p>
          <a:p>
            <a:pPr algn="ctr"/>
            <a:r>
              <a:rPr lang="en-US" sz="3200" dirty="0"/>
              <a:t>4. Rolling Admission- universities review applications as they are submitted and accept/ deny students throughout the admission cycle. </a:t>
            </a:r>
          </a:p>
          <a:p>
            <a:pPr algn="ctr"/>
            <a:r>
              <a:rPr lang="en-US" sz="3200" dirty="0"/>
              <a:t>This is a non-binding admission decision.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7FD57B0-8B9B-493F-AE6F-ED34AD8B736A}"/>
              </a:ext>
            </a:extLst>
          </p:cNvPr>
          <p:cNvSpPr/>
          <p:nvPr/>
        </p:nvSpPr>
        <p:spPr>
          <a:xfrm>
            <a:off x="1464008" y="446468"/>
            <a:ext cx="94596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 Deadlines Explained</a:t>
            </a:r>
          </a:p>
        </p:txBody>
      </p:sp>
    </p:spTree>
    <p:extLst>
      <p:ext uri="{BB962C8B-B14F-4D97-AF65-F5344CB8AC3E}">
        <p14:creationId xmlns:p14="http://schemas.microsoft.com/office/powerpoint/2010/main" val="183439022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246</TotalTime>
  <Words>515</Words>
  <Application>Microsoft Office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Gallery</vt:lpstr>
      <vt:lpstr>Learning Objective</vt:lpstr>
      <vt:lpstr>Announcements</vt:lpstr>
      <vt:lpstr>Announcements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Aid policies:  Satisfaction Academic Progress (SAP)</dc:title>
  <dc:creator>Joshua Gordon</dc:creator>
  <cp:lastModifiedBy>Joshua Gordon</cp:lastModifiedBy>
  <cp:revision>17</cp:revision>
  <dcterms:created xsi:type="dcterms:W3CDTF">2019-01-25T14:35:17Z</dcterms:created>
  <dcterms:modified xsi:type="dcterms:W3CDTF">2020-11-06T16:47:22Z</dcterms:modified>
</cp:coreProperties>
</file>